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rben" charset="1" panose="020F0503020000020004"/>
      <p:regular r:id="rId24"/>
    </p:embeddedFont>
    <p:embeddedFont>
      <p:font typeface="Arimo" charset="1" panose="020B0604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3109020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Supervised Learning: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229969"/>
            <a:ext cx="9445526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Supervised learning is a powerful machine learning technique where an algorithm is trained on labeled data to make predictions or classify new, unknown data. Classification is a key supervised learning task that assigns data to specific categories or classes.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8211" y="0"/>
            <a:ext cx="12166903" cy="10402702"/>
          </a:xfrm>
          <a:custGeom>
            <a:avLst/>
            <a:gdLst/>
            <a:ahLst/>
            <a:cxnLst/>
            <a:rect r="r" b="b" t="t" l="l"/>
            <a:pathLst>
              <a:path h="10402702" w="12166903">
                <a:moveTo>
                  <a:pt x="0" y="0"/>
                </a:moveTo>
                <a:lnTo>
                  <a:pt x="12166903" y="0"/>
                </a:lnTo>
                <a:lnTo>
                  <a:pt x="12166903" y="10402702"/>
                </a:lnTo>
                <a:lnTo>
                  <a:pt x="0" y="1040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554" y="326058"/>
            <a:ext cx="17284019" cy="9765471"/>
          </a:xfrm>
          <a:custGeom>
            <a:avLst/>
            <a:gdLst/>
            <a:ahLst/>
            <a:cxnLst/>
            <a:rect r="r" b="b" t="t" l="l"/>
            <a:pathLst>
              <a:path h="9765471" w="17284019">
                <a:moveTo>
                  <a:pt x="0" y="0"/>
                </a:moveTo>
                <a:lnTo>
                  <a:pt x="17284019" y="0"/>
                </a:lnTo>
                <a:lnTo>
                  <a:pt x="17284019" y="9765471"/>
                </a:lnTo>
                <a:lnTo>
                  <a:pt x="0" y="976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203079"/>
            <a:ext cx="1479902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Model Evaluation Metrics: Confusion Matrix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454283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552554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True Positives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043315"/>
            <a:ext cx="375686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Correctly predicted positive instances.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5174308" y="454283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74308" y="552554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True Negatives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4308" y="6043315"/>
            <a:ext cx="375701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Correctly predicted negative instances.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356526" y="454283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6526" y="552554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False Positives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6526" y="6043315"/>
            <a:ext cx="375701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Incorrectly predicted positive instances.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3538746" y="454283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38746" y="552554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False Negatives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8746" y="6043315"/>
            <a:ext cx="375701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Incorrectly predicted negative instances.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986831"/>
            <a:ext cx="11955959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Accuracy, Precision, Recall, F1-Score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60057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Accuracy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231755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Overall correctness of the model's predictions.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60057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Precision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231755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Proportion of true positives among all positive predictions.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60057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Recall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231755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Proportion of true positives among all actual positive instances.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713041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F1-score is the harmonic mean of precision and recall, providing a balanced evaluation metric.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632496"/>
            <a:ext cx="952589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Overfitting and Underfitting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114080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t="0" r="-5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664234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Overfitting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7160121"/>
            <a:ext cx="515094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performs well on the training data but fails to generalize to new, unseen data.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68380" y="3114080"/>
            <a:ext cx="5151090" cy="3183582"/>
          </a:xfrm>
          <a:custGeom>
            <a:avLst/>
            <a:gdLst/>
            <a:ahLst/>
            <a:cxnLst/>
            <a:rect r="r" b="b" t="t" l="l"/>
            <a:pathLst>
              <a:path h="3183582" w="5151090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" t="0" r="-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68380" y="66424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Underfitting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8380" y="7160270"/>
            <a:ext cx="5151090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is too simple and fails to capture the underlying patterns in the data.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144672" y="3114080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" t="0" r="-5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44672" y="664234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Optimal Fit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4672" y="7160121"/>
            <a:ext cx="515094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strikes a balance, performing well on both training and unseen data.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8127" y="743991"/>
            <a:ext cx="9493746" cy="174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Hands-on Classification Example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68127" y="2906614"/>
            <a:ext cx="691455" cy="691455"/>
          </a:xfrm>
          <a:custGeom>
            <a:avLst/>
            <a:gdLst/>
            <a:ahLst/>
            <a:cxnLst/>
            <a:rect r="r" b="b" t="t" l="l"/>
            <a:pathLst>
              <a:path h="691455" w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8127" y="3865066"/>
            <a:ext cx="3457724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127" y="4377332"/>
            <a:ext cx="4539406" cy="98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Collect and preprocess a labeled dataset for the classification task.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922317" y="2906614"/>
            <a:ext cx="691455" cy="691455"/>
          </a:xfrm>
          <a:custGeom>
            <a:avLst/>
            <a:gdLst/>
            <a:ahLst/>
            <a:cxnLst/>
            <a:rect r="r" b="b" t="t" l="l"/>
            <a:pathLst>
              <a:path h="691455" w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22317" y="3865066"/>
            <a:ext cx="3457724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22317" y="4377332"/>
            <a:ext cx="4539555" cy="1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Choose an appropriate classification algorithm and train the model.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68127" y="6630144"/>
            <a:ext cx="691455" cy="691455"/>
          </a:xfrm>
          <a:custGeom>
            <a:avLst/>
            <a:gdLst/>
            <a:ahLst/>
            <a:cxnLst/>
            <a:rect r="r" b="b" t="t" l="l"/>
            <a:pathLst>
              <a:path h="691455" w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8127" y="7588597"/>
            <a:ext cx="3457724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127" y="8100864"/>
            <a:ext cx="4539406" cy="1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Assess the model's performance using metrics like accuracy, precision, and recall.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5922317" y="6630144"/>
            <a:ext cx="691455" cy="691455"/>
          </a:xfrm>
          <a:custGeom>
            <a:avLst/>
            <a:gdLst/>
            <a:ahLst/>
            <a:cxnLst/>
            <a:rect r="r" b="b" t="t" l="l"/>
            <a:pathLst>
              <a:path h="691455" w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22317" y="7588597"/>
            <a:ext cx="3457724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Iteration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22317" y="8100864"/>
            <a:ext cx="4539555" cy="1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Refine the model by tuning hyperparameters or gathering more data.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354931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What is Supervised Learning?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3894832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06370" y="4063007"/>
            <a:ext cx="125611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389007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Labeled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4407843"/>
            <a:ext cx="3659684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Supervised learning requires a dataset with known, labeled examples to train the algorithm.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3894832"/>
            <a:ext cx="647402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22895" y="4063007"/>
            <a:ext cx="221754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6229" y="389007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Predictive Modeling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29" y="4407843"/>
            <a:ext cx="3659684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algorithm learns patterns in the data to make predictions or classifications on new, unseen data.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5475" y="7378452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49666" y="7546627"/>
            <a:ext cx="23886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7373690"/>
            <a:ext cx="362470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Continuous Feedback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1632" y="7891462"/>
            <a:ext cx="852413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model's performance is evaluated, and the algorithm is iteratively improved based on the results.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912614"/>
            <a:ext cx="9546283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Regression vs. Classification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2394197"/>
            <a:ext cx="7939088" cy="4906715"/>
          </a:xfrm>
          <a:custGeom>
            <a:avLst/>
            <a:gdLst/>
            <a:ahLst/>
            <a:cxnLst/>
            <a:rect r="r" b="b" t="t" l="l"/>
            <a:pathLst>
              <a:path h="4906715" w="7939088">
                <a:moveTo>
                  <a:pt x="0" y="0"/>
                </a:moveTo>
                <a:lnTo>
                  <a:pt x="7939087" y="0"/>
                </a:lnTo>
                <a:lnTo>
                  <a:pt x="7939087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" t="0" r="-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764574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8163520"/>
            <a:ext cx="7939088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Predicts a continuous, numerical output value.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8787259"/>
            <a:ext cx="7939088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Example: Predicting a house's sale price.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56526" y="2394197"/>
            <a:ext cx="7939236" cy="4906715"/>
          </a:xfrm>
          <a:custGeom>
            <a:avLst/>
            <a:gdLst/>
            <a:ahLst/>
            <a:cxnLst/>
            <a:rect r="r" b="b" t="t" l="l"/>
            <a:pathLst>
              <a:path h="4906715" w="7939236">
                <a:moveTo>
                  <a:pt x="0" y="0"/>
                </a:moveTo>
                <a:lnTo>
                  <a:pt x="7939236" y="0"/>
                </a:lnTo>
                <a:lnTo>
                  <a:pt x="7939236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" t="0" r="-4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6526" y="764574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6526" y="8163520"/>
            <a:ext cx="79392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Assigns data to discrete categories or classes.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6526" y="8787259"/>
            <a:ext cx="79392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Example: Classifying emails as "spam" or "not spam".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436864"/>
            <a:ext cx="1178912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Common Classification Algorithms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5771852"/>
            <a:ext cx="8019604" cy="1662261"/>
            <a:chOff x="0" y="0"/>
            <a:chExt cx="10692805" cy="221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606013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Logistic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6577905"/>
            <a:ext cx="7423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Predicts the probability of a binary outcome.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1071" y="5771852"/>
            <a:ext cx="8019604" cy="1662261"/>
            <a:chOff x="0" y="0"/>
            <a:chExt cx="10692805" cy="22163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78876" y="606013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Decision Trees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78876" y="6577905"/>
            <a:ext cx="7423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Recursive partitioning of data based on feature values.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7475" y="7708106"/>
            <a:ext cx="8019604" cy="1662261"/>
            <a:chOff x="0" y="0"/>
            <a:chExt cx="10692805" cy="22163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5280" y="7996386"/>
            <a:ext cx="417954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Support Vector Machines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280" y="8514160"/>
            <a:ext cx="7423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Finds the optimal hyperplane to separate classes.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81071" y="7708106"/>
            <a:ext cx="8019604" cy="1662261"/>
            <a:chOff x="0" y="0"/>
            <a:chExt cx="10692805" cy="22163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78876" y="799638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Neural Networks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78876" y="8514160"/>
            <a:ext cx="7423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Complex, interconnected models inspired by the brain.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4555" y="731044"/>
            <a:ext cx="6890445" cy="88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Decision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30614"/>
            <a:ext cx="3445222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Decision Making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555" y="4803576"/>
            <a:ext cx="7843242" cy="185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Decision trees are a powerful supervised learning algorithm that recursively partitions data based on feature values. They create a tree-like model of decisions and their possible consequences.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489728" y="2344191"/>
            <a:ext cx="5345906" cy="6873180"/>
          </a:xfrm>
          <a:custGeom>
            <a:avLst/>
            <a:gdLst/>
            <a:ahLst/>
            <a:cxnLst/>
            <a:rect r="r" b="b" t="t" l="l"/>
            <a:pathLst>
              <a:path h="6873180" w="5345906">
                <a:moveTo>
                  <a:pt x="0" y="0"/>
                </a:moveTo>
                <a:lnTo>
                  <a:pt x="5345906" y="0"/>
                </a:lnTo>
                <a:lnTo>
                  <a:pt x="5345906" y="6873180"/>
                </a:lnTo>
                <a:lnTo>
                  <a:pt x="0" y="6873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" r="0" b="-5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356" y="370325"/>
            <a:ext cx="17008955" cy="9567537"/>
          </a:xfrm>
          <a:custGeom>
            <a:avLst/>
            <a:gdLst/>
            <a:ahLst/>
            <a:cxnLst/>
            <a:rect r="r" b="b" t="t" l="l"/>
            <a:pathLst>
              <a:path h="9567537" w="17008955">
                <a:moveTo>
                  <a:pt x="0" y="0"/>
                </a:moveTo>
                <a:lnTo>
                  <a:pt x="17008954" y="0"/>
                </a:lnTo>
                <a:lnTo>
                  <a:pt x="17008954" y="9567537"/>
                </a:lnTo>
                <a:lnTo>
                  <a:pt x="0" y="95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2801" y="97687"/>
            <a:ext cx="14396598" cy="10059623"/>
          </a:xfrm>
          <a:custGeom>
            <a:avLst/>
            <a:gdLst/>
            <a:ahLst/>
            <a:cxnLst/>
            <a:rect r="r" b="b" t="t" l="l"/>
            <a:pathLst>
              <a:path h="10059623" w="14396598">
                <a:moveTo>
                  <a:pt x="0" y="0"/>
                </a:moveTo>
                <a:lnTo>
                  <a:pt x="14396598" y="0"/>
                </a:lnTo>
                <a:lnTo>
                  <a:pt x="14396598" y="10059623"/>
                </a:lnTo>
                <a:lnTo>
                  <a:pt x="0" y="1005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766" y="1028700"/>
            <a:ext cx="17100468" cy="8229600"/>
          </a:xfrm>
          <a:custGeom>
            <a:avLst/>
            <a:gdLst/>
            <a:ahLst/>
            <a:cxnLst/>
            <a:rect r="r" b="b" t="t" l="l"/>
            <a:pathLst>
              <a:path h="8229600" w="17100468">
                <a:moveTo>
                  <a:pt x="0" y="0"/>
                </a:moveTo>
                <a:lnTo>
                  <a:pt x="17100468" y="0"/>
                </a:lnTo>
                <a:lnTo>
                  <a:pt x="171004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0294" y="0"/>
            <a:ext cx="14387413" cy="10287000"/>
          </a:xfrm>
          <a:custGeom>
            <a:avLst/>
            <a:gdLst/>
            <a:ahLst/>
            <a:cxnLst/>
            <a:rect r="r" b="b" t="t" l="l"/>
            <a:pathLst>
              <a:path h="10287000" w="14387413">
                <a:moveTo>
                  <a:pt x="0" y="0"/>
                </a:moveTo>
                <a:lnTo>
                  <a:pt x="14387412" y="0"/>
                </a:lnTo>
                <a:lnTo>
                  <a:pt x="14387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DAGUXp7q5Yw</dc:identifier>
  <dcterms:modified xsi:type="dcterms:W3CDTF">2011-08-01T06:04:30Z</dcterms:modified>
  <cp:revision>1</cp:revision>
  <dc:title>Supervised-Learning-Classification.pptx</dc:title>
</cp:coreProperties>
</file>